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57" r:id="rId4"/>
    <p:sldId id="287" r:id="rId5"/>
    <p:sldId id="289" r:id="rId6"/>
    <p:sldId id="286" r:id="rId7"/>
    <p:sldId id="290" r:id="rId8"/>
    <p:sldId id="291" r:id="rId9"/>
    <p:sldId id="292" r:id="rId10"/>
    <p:sldId id="294" r:id="rId11"/>
    <p:sldId id="295" r:id="rId12"/>
    <p:sldId id="296" r:id="rId13"/>
    <p:sldId id="297" r:id="rId14"/>
    <p:sldId id="284" r:id="rId15"/>
    <p:sldId id="258" r:id="rId16"/>
    <p:sldId id="299" r:id="rId17"/>
  </p:sldIdLst>
  <p:sldSz cx="9144000" cy="5143500" type="screen16x9"/>
  <p:notesSz cx="51435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31" autoAdjust="0"/>
  </p:normalViewPr>
  <p:slideViewPr>
    <p:cSldViewPr>
      <p:cViewPr varScale="1">
        <p:scale>
          <a:sx n="127" d="100"/>
          <a:sy n="127" d="100"/>
        </p:scale>
        <p:origin x="1158" y="69"/>
      </p:cViewPr>
      <p:guideLst>
        <p:guide orient="horz" pos="2160"/>
        <p:guide pos="30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angSisi" userId="0248a002-8aa1-49c1-ae2b-b6088ce549c6" providerId="ADAL" clId="{1816B675-7BA8-47E4-9EC6-BD140DDA267F}"/>
    <pc:docChg chg="custSel modSld">
      <pc:chgData name="HuangSisi" userId="0248a002-8aa1-49c1-ae2b-b6088ce549c6" providerId="ADAL" clId="{1816B675-7BA8-47E4-9EC6-BD140DDA267F}" dt="2020-10-22T01:14:07.123" v="3" actId="478"/>
      <pc:docMkLst>
        <pc:docMk/>
      </pc:docMkLst>
      <pc:sldChg chg="addSp delSp modSp mod modNotesTx">
        <pc:chgData name="HuangSisi" userId="0248a002-8aa1-49c1-ae2b-b6088ce549c6" providerId="ADAL" clId="{1816B675-7BA8-47E4-9EC6-BD140DDA267F}" dt="2020-10-22T01:14:07.123" v="3" actId="478"/>
        <pc:sldMkLst>
          <pc:docMk/>
          <pc:sldMk cId="0" sldId="256"/>
        </pc:sldMkLst>
        <pc:spChg chg="del mod">
          <ac:chgData name="HuangSisi" userId="0248a002-8aa1-49c1-ae2b-b6088ce549c6" providerId="ADAL" clId="{1816B675-7BA8-47E4-9EC6-BD140DDA267F}" dt="2020-10-22T01:14:07.123" v="3" actId="478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HuangSisi" userId="0248a002-8aa1-49c1-ae2b-b6088ce549c6" providerId="ADAL" clId="{1816B675-7BA8-47E4-9EC6-BD140DDA267F}" dt="2020-10-22T01:14:07.123" v="3" actId="478"/>
          <ac:spMkLst>
            <pc:docMk/>
            <pc:sldMk cId="0" sldId="256"/>
            <ac:spMk id="7" creationId="{F45A8728-C239-4FA8-ACBF-22986735F8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4;n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7;p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" name="Google Shape;58;p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/>
              <a:t>右上</a:t>
            </a:r>
            <a:r>
              <a:rPr lang="en-US" altLang="zh-CN"/>
              <a:t>charpentier lab</a:t>
            </a:r>
          </a:p>
          <a:p>
            <a:pPr marL="158750" indent="0">
              <a:buNone/>
            </a:pPr>
            <a:r>
              <a:rPr lang="zh-CN" altLang="en-US">
                <a:ea typeface="宋体" panose="02010600030101010101" pitchFamily="2" charset="-122"/>
              </a:rPr>
              <a:t>右下</a:t>
            </a:r>
            <a:r>
              <a:rPr lang="en-US" altLang="zh-CN">
                <a:ea typeface="宋体" panose="02010600030101010101" pitchFamily="2" charset="-122"/>
              </a:rPr>
              <a:t>doudna lab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08;g6b89248a4c_0_2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" name="Google Shape;409;g6b89248a4c_0_20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08;g6b89248a4c_0_20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" name="Google Shape;409;g6b89248a4c_0_20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57;p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" name="Google Shape;58;p:notes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slide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;p2"/>
          <p:cNvSpPr>
            <a:spLocks noGrp="1"/>
          </p:cNvSpPr>
          <p:nvPr>
            <p:ph type="ctrTitle"/>
          </p:nvPr>
        </p:nvSpPr>
        <p:spPr bwMode="auto"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11;p2"/>
          <p:cNvSpPr>
            <a:spLocks noGrp="1"/>
          </p:cNvSpPr>
          <p:nvPr>
            <p:ph type="subTitle" idx="1"/>
          </p:nvPr>
        </p:nvSpPr>
        <p:spPr bwMode="auto"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12;p2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lank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9;p12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header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4;p3"/>
          <p:cNvSpPr>
            <a:spLocks noGrp="1"/>
          </p:cNvSpPr>
          <p:nvPr>
            <p:ph type="title"/>
          </p:nvPr>
        </p:nvSpPr>
        <p:spPr bwMode="auto"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15;p3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7;p4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18;p4"/>
          <p:cNvSpPr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19;p4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two columns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1;p5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22;p5"/>
          <p:cNvSpPr>
            <a:spLocks noGrp="1"/>
          </p:cNvSpPr>
          <p:nvPr>
            <p:ph type="body" idx="1"/>
          </p:nvPr>
        </p:nvSpPr>
        <p:spPr bwMode="auto"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3;p5"/>
          <p:cNvSpPr>
            <a:spLocks noGrp="1"/>
          </p:cNvSpPr>
          <p:nvPr>
            <p:ph type="body" idx="2"/>
          </p:nvPr>
        </p:nvSpPr>
        <p:spPr bwMode="auto">
          <a:xfrm>
            <a:off x="4832399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24;p5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One column text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29;p7"/>
          <p:cNvSpPr>
            <a:spLocks noGrp="1"/>
          </p:cNvSpPr>
          <p:nvPr>
            <p:ph type="title"/>
          </p:nvPr>
        </p:nvSpPr>
        <p:spPr bwMode="auto"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30;p7"/>
          <p:cNvSpPr>
            <a:spLocks noGrp="1"/>
          </p:cNvSpPr>
          <p:nvPr>
            <p:ph type="body" idx="1"/>
          </p:nvPr>
        </p:nvSpPr>
        <p:spPr bwMode="auto"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31;p7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Main point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3;p8"/>
          <p:cNvSpPr>
            <a:spLocks noGrp="1"/>
          </p:cNvSpPr>
          <p:nvPr>
            <p:ph type="title"/>
          </p:nvPr>
        </p:nvSpPr>
        <p:spPr bwMode="auto"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34;p8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Section title and description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6;p9"/>
          <p:cNvSpPr/>
          <p:nvPr/>
        </p:nvSpPr>
        <p:spPr bwMode="auto"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37;p9"/>
          <p:cNvSpPr>
            <a:spLocks noGrp="1"/>
          </p:cNvSpPr>
          <p:nvPr>
            <p:ph type="title"/>
          </p:nvPr>
        </p:nvSpPr>
        <p:spPr bwMode="auto">
          <a:xfrm>
            <a:off x="265500" y="1233175"/>
            <a:ext cx="4045199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38;p9"/>
          <p:cNvSpPr>
            <a:spLocks noGrp="1"/>
          </p:cNvSpPr>
          <p:nvPr>
            <p:ph type="subTitle" idx="1"/>
          </p:nvPr>
        </p:nvSpPr>
        <p:spPr bwMode="auto">
          <a:xfrm>
            <a:off x="265500" y="2803075"/>
            <a:ext cx="4045199" cy="1235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39;p9"/>
          <p:cNvSpPr>
            <a:spLocks noGrp="1"/>
          </p:cNvSpPr>
          <p:nvPr>
            <p:ph type="body" idx="2"/>
          </p:nvPr>
        </p:nvSpPr>
        <p:spPr bwMode="auto"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40;p9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Caption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2;p10"/>
          <p:cNvSpPr>
            <a:spLocks noGrp="1"/>
          </p:cNvSpPr>
          <p:nvPr>
            <p:ph type="body" idx="1"/>
          </p:nvPr>
        </p:nvSpPr>
        <p:spPr bwMode="auto"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Google Shape;43;p10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Big number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45;p11"/>
          <p:cNvSpPr>
            <a:spLocks noGrp="1"/>
          </p:cNvSpPr>
          <p:nvPr>
            <p:ph type="title" hasCustomPrompt="1"/>
          </p:nvPr>
        </p:nvSpPr>
        <p:spPr bwMode="auto"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>
              <a:defRPr/>
            </a:pPr>
            <a:r>
              <a:t>xx%</a:t>
            </a:r>
          </a:p>
        </p:txBody>
      </p:sp>
      <p:sp>
        <p:nvSpPr>
          <p:cNvPr id="5" name="Google Shape;46;p11"/>
          <p:cNvSpPr>
            <a:spLocks noGrp="1"/>
          </p:cNvSpPr>
          <p:nvPr>
            <p:ph type="body" idx="1"/>
          </p:nvPr>
        </p:nvSpPr>
        <p:spPr bwMode="auto"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47;p11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6;p1"/>
          <p:cNvSpPr>
            <a:spLocks noGrp="1"/>
          </p:cNvSpPr>
          <p:nvPr>
            <p:ph type="title"/>
          </p:nvPr>
        </p:nvSpPr>
        <p:spPr bwMode="auto"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7;p1"/>
          <p:cNvSpPr>
            <a:spLocks noGrp="1"/>
          </p:cNvSpPr>
          <p:nvPr>
            <p:ph type="body" idx="1"/>
          </p:nvPr>
        </p:nvSpPr>
        <p:spPr bwMode="auto"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8;p1"/>
          <p:cNvSpPr>
            <a:spLocks noGrp="1"/>
          </p:cNvSpPr>
          <p:nvPr>
            <p:ph type="sldNum" idx="12"/>
          </p:nvPr>
        </p:nvSpPr>
        <p:spPr bwMode="auto"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25" y="1905"/>
            <a:ext cx="9200515" cy="5130800"/>
          </a:xfrm>
          <a:prstGeom prst="rect">
            <a:avLst/>
          </a:prstGeom>
        </p:spPr>
      </p:pic>
      <p:sp>
        <p:nvSpPr>
          <p:cNvPr id="4" name="Google Shape;60;p14"/>
          <p:cNvSpPr>
            <a:spLocks noGrp="1"/>
          </p:cNvSpPr>
          <p:nvPr>
            <p:ph type="ctrTitle"/>
          </p:nvPr>
        </p:nvSpPr>
        <p:spPr bwMode="auto">
          <a:xfrm>
            <a:off x="198755" y="744855"/>
            <a:ext cx="8633460" cy="2052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dirty="0">
              <a:latin typeface="Helvetica Neue" panose="02010600030101010101"/>
              <a:ea typeface="Helvetica Neue" panose="02010600030101010101"/>
              <a:cs typeface="Helvetica Neue" panose="02010600030101010101"/>
            </a:endParaRPr>
          </a:p>
          <a:p>
            <a:pPr>
              <a:defRPr/>
            </a:pPr>
            <a:r>
              <a:rPr lang="en-US" dirty="0"/>
              <a:t>CRISPR-Cas9 </a:t>
            </a:r>
            <a:r>
              <a:rPr lang="zh-CN" altLang="en-US" dirty="0">
                <a:ea typeface="宋体" panose="02010600030101010101" pitchFamily="2" charset="-122"/>
              </a:rPr>
              <a:t>基因编辑技术</a:t>
            </a:r>
          </a:p>
        </p:txBody>
      </p:sp>
      <p:sp>
        <p:nvSpPr>
          <p:cNvPr id="3" name="矩形 2"/>
          <p:cNvSpPr/>
          <p:nvPr/>
        </p:nvSpPr>
        <p:spPr>
          <a:xfrm>
            <a:off x="96849" y="4671601"/>
            <a:ext cx="4375393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相关图片来源于网络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F45A8728-C239-4FA8-ACBF-22986735F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CRISPR-Cas9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基因编辑技术？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763270"/>
            <a:ext cx="6193155" cy="4277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CRISPR-Cas9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基因编辑技术？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60" y="803910"/>
            <a:ext cx="6362065" cy="4044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CRISPR-Cas9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基因编辑技术？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795655"/>
            <a:ext cx="5868035" cy="401193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 rot="20880000">
            <a:off x="5088890" y="1668145"/>
            <a:ext cx="1296670" cy="26638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3 </a:t>
            </a:r>
            <a:r>
              <a:rPr lang="zh-CN" altLang="en-US" sz="2000">
                <a:ea typeface="宋体" panose="02010600030101010101" pitchFamily="2" charset="-122"/>
              </a:rPr>
              <a:t>疑问：为</a:t>
            </a:r>
            <a:r>
              <a:rPr lang="en-US" sz="2000">
                <a:ea typeface="宋体" panose="02010600030101010101" pitchFamily="2" charset="-122"/>
              </a:rPr>
              <a:t>何诺贝尔化学奖如此生物？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205" y="1048385"/>
            <a:ext cx="799528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2003年：“对细胞膜中的离子通道的研究，发现了水通道”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2004年：“发现了泛素介导的蛋白质降解”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2006年：“对真核转录的分子基础的研究”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2009年：“对核糖体结构和功能方面的研究”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2012年：“G蛋白偶联受体研究”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2015年：“DNA修复的细胞机制研究”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2017年：“研发出冷冻电镜，用于溶液中生物分子结构的高分辨率测定”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411;p45"/>
          <p:cNvSpPr>
            <a:spLocks noGrp="1"/>
          </p:cNvSpPr>
          <p:nvPr/>
        </p:nvSpPr>
        <p:spPr bwMode="auto">
          <a:xfrm>
            <a:off x="288840" y="156212"/>
            <a:ext cx="8832300" cy="1083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algn="l">
              <a:defRPr/>
            </a:pPr>
            <a:r>
              <a:rPr lang="en-US" altLang="zh-CN" sz="2000">
                <a:ea typeface="宋体" panose="02010600030101010101" pitchFamily="2" charset="-122"/>
              </a:rPr>
              <a:t>4 </a:t>
            </a:r>
            <a:r>
              <a:rPr lang="zh-CN" altLang="en-US" sz="2000">
                <a:ea typeface="宋体" panose="02010600030101010101" pitchFamily="2" charset="-122"/>
              </a:rPr>
              <a:t>热议：</a:t>
            </a:r>
            <a:r>
              <a:rPr lang="en-US" sz="2000"/>
              <a:t>为何</a:t>
            </a:r>
            <a:r>
              <a:rPr lang="zh-CN" altLang="en-US" sz="2000">
                <a:ea typeface="宋体" panose="02010600030101010101" pitchFamily="2" charset="-122"/>
              </a:rPr>
              <a:t>华裔科学家</a:t>
            </a:r>
            <a:r>
              <a:rPr lang="en-US" sz="2000"/>
              <a:t>张锋没有获奖？</a:t>
            </a:r>
          </a:p>
        </p:txBody>
      </p:sp>
      <p:pic>
        <p:nvPicPr>
          <p:cNvPr id="5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67715" y="828040"/>
            <a:ext cx="2871470" cy="3956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45" y="2657475"/>
            <a:ext cx="4857750" cy="2127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45" y="828040"/>
            <a:ext cx="5308600" cy="16319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27855" y="2211705"/>
            <a:ext cx="935990" cy="2165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190" y="4693175"/>
            <a:ext cx="8520600" cy="572700"/>
          </a:xfrm>
        </p:spPr>
        <p:txBody>
          <a:bodyPr/>
          <a:lstStyle/>
          <a:p>
            <a:r>
              <a:rPr lang="en-US" altLang="zh-CN" sz="1400">
                <a:ea typeface="宋体" panose="02010600030101010101" pitchFamily="2" charset="-122"/>
              </a:rPr>
              <a:t>                 </a:t>
            </a:r>
            <a:r>
              <a:rPr lang="zh-CN" altLang="en-US" sz="1400">
                <a:ea typeface="宋体" panose="02010600030101010101" pitchFamily="2" charset="-122"/>
              </a:rPr>
              <a:t> George Church        </a:t>
            </a:r>
            <a:r>
              <a:rPr lang="en-US" altLang="zh-CN" sz="1400">
                <a:ea typeface="宋体" panose="02010600030101010101" pitchFamily="2" charset="-122"/>
              </a:rPr>
              <a:t>    </a:t>
            </a:r>
            <a:r>
              <a:rPr lang="zh-CN" altLang="en-US" sz="1400">
                <a:ea typeface="宋体" panose="02010600030101010101" pitchFamily="2" charset="-122"/>
              </a:rPr>
              <a:t>Jennifer Doudna              Feng Zhang         Emmanuelle Charpentier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35" y="699770"/>
            <a:ext cx="7028815" cy="3993515"/>
          </a:xfrm>
          <a:prstGeom prst="rect">
            <a:avLst/>
          </a:prstGeom>
        </p:spPr>
      </p:pic>
      <p:sp>
        <p:nvSpPr>
          <p:cNvPr id="10" name="Google Shape;411;p45"/>
          <p:cNvSpPr>
            <a:spLocks noGrp="1"/>
          </p:cNvSpPr>
          <p:nvPr/>
        </p:nvSpPr>
        <p:spPr bwMode="auto">
          <a:xfrm>
            <a:off x="288840" y="156212"/>
            <a:ext cx="8832300" cy="1083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algn="l">
              <a:defRPr/>
            </a:pPr>
            <a:r>
              <a:rPr lang="en-US" altLang="zh-CN" sz="2000">
                <a:ea typeface="宋体" panose="02010600030101010101" pitchFamily="2" charset="-122"/>
              </a:rPr>
              <a:t>4 </a:t>
            </a:r>
            <a:r>
              <a:rPr lang="zh-CN" altLang="en-US" sz="2000">
                <a:ea typeface="宋体" panose="02010600030101010101" pitchFamily="2" charset="-122"/>
              </a:rPr>
              <a:t>热议：</a:t>
            </a:r>
            <a:r>
              <a:rPr lang="en-US" sz="2000"/>
              <a:t>为何</a:t>
            </a:r>
            <a:r>
              <a:rPr lang="zh-CN" altLang="en-US" sz="2000">
                <a:ea typeface="宋体" panose="02010600030101010101" pitchFamily="2" charset="-122"/>
              </a:rPr>
              <a:t>华裔科学家</a:t>
            </a:r>
            <a:r>
              <a:rPr lang="en-US" sz="2000"/>
              <a:t>张锋没有获奖？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25" y="1905"/>
            <a:ext cx="9200515" cy="5130800"/>
          </a:xfrm>
          <a:prstGeom prst="rect">
            <a:avLst/>
          </a:prstGeom>
        </p:spPr>
      </p:pic>
      <p:sp>
        <p:nvSpPr>
          <p:cNvPr id="4" name="Google Shape;60;p14"/>
          <p:cNvSpPr>
            <a:spLocks noGrp="1"/>
          </p:cNvSpPr>
          <p:nvPr>
            <p:ph type="ctrTitle"/>
          </p:nvPr>
        </p:nvSpPr>
        <p:spPr bwMode="auto">
          <a:xfrm>
            <a:off x="198755" y="744855"/>
            <a:ext cx="8633460" cy="2052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dirty="0">
              <a:latin typeface="Helvetica Neue" panose="02010600030101010101"/>
              <a:ea typeface="Helvetica Neue" panose="02010600030101010101"/>
              <a:cs typeface="Helvetica Neue" panose="02010600030101010101"/>
            </a:endParaRPr>
          </a:p>
          <a:p>
            <a:pPr>
              <a:defRPr/>
            </a:pP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5970270" y="2256790"/>
            <a:ext cx="3015615" cy="792480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感谢聆听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80" y="832485"/>
            <a:ext cx="3853815" cy="4145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lum bright="36000" contrast="90000"/>
          </a:blip>
          <a:stretch>
            <a:fillRect/>
          </a:stretch>
        </p:blipFill>
        <p:spPr>
          <a:xfrm>
            <a:off x="4550410" y="832485"/>
            <a:ext cx="4082415" cy="1920875"/>
          </a:xfrm>
          <a:prstGeom prst="rect">
            <a:avLst/>
          </a:prstGeom>
        </p:spPr>
      </p:pic>
      <p:sp>
        <p:nvSpPr>
          <p:cNvPr id="10" name="Google Shape;411;p45"/>
          <p:cNvSpPr>
            <a:spLocks noGrp="1"/>
          </p:cNvSpPr>
          <p:nvPr/>
        </p:nvSpPr>
        <p:spPr bwMode="auto">
          <a:xfrm>
            <a:off x="288840" y="156212"/>
            <a:ext cx="8832300" cy="108362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algn="l">
              <a:defRPr/>
            </a:pPr>
            <a:r>
              <a:rPr lang="en-US" altLang="zh-CN" sz="2000">
                <a:ea typeface="宋体" panose="02010600030101010101" pitchFamily="2" charset="-122"/>
              </a:rPr>
              <a:t>1 </a:t>
            </a:r>
            <a:r>
              <a:rPr lang="zh-CN" altLang="en-US" sz="2000">
                <a:ea typeface="宋体" panose="02010600030101010101" pitchFamily="2" charset="-122"/>
              </a:rPr>
              <a:t>聚焦：诺贝尔化学奖授予新一代基因编辑技术</a:t>
            </a:r>
            <a:endParaRPr lang="en-US" sz="2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grayscl/>
            <a:lum bright="36000" contrast="78000"/>
          </a:blip>
          <a:stretch>
            <a:fillRect/>
          </a:stretch>
        </p:blipFill>
        <p:spPr>
          <a:xfrm>
            <a:off x="4550410" y="2945130"/>
            <a:ext cx="4083050" cy="2032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altLang="zh-CN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</a:rPr>
              <a:t>什么是</a:t>
            </a:r>
            <a:r>
              <a:rPr lang="en-US" altLang="zh-CN" sz="2000">
                <a:ea typeface="宋体" panose="02010600030101010101" pitchFamily="2" charset="-122"/>
              </a:rPr>
              <a:t>CRISPR-Cas9</a:t>
            </a:r>
            <a:r>
              <a:rPr lang="zh-CN" altLang="en-US" sz="2000">
                <a:ea typeface="宋体" panose="02010600030101010101" pitchFamily="2" charset="-122"/>
              </a:rPr>
              <a:t>基因编辑技术？</a:t>
            </a:r>
            <a:br>
              <a:rPr lang="en-US" altLang="zh-CN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1263015"/>
            <a:ext cx="8219440" cy="2617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2.1 基因编辑技术的历史</a:t>
            </a:r>
            <a:br>
              <a:rPr lang="en-US" altLang="zh-CN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503" t="813"/>
          <a:stretch>
            <a:fillRect/>
          </a:stretch>
        </p:blipFill>
        <p:spPr>
          <a:xfrm>
            <a:off x="2051685" y="771525"/>
            <a:ext cx="5243830" cy="4185920"/>
          </a:xfrm>
          <a:prstGeom prst="rect">
            <a:avLst/>
          </a:prstGeom>
        </p:spPr>
      </p:pic>
      <p:sp>
        <p:nvSpPr>
          <p:cNvPr id="4" name="Google Shape;411;p45"/>
          <p:cNvSpPr>
            <a:spLocks noGrp="1"/>
          </p:cNvSpPr>
          <p:nvPr/>
        </p:nvSpPr>
        <p:spPr bwMode="auto">
          <a:xfrm>
            <a:off x="249555" y="2497455"/>
            <a:ext cx="3415030" cy="10839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缺乏专门靶向针对和修复突变序列的技术上可行的方法</a:t>
            </a:r>
            <a:br>
              <a:rPr lang="en-US" altLang="zh-CN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2.1 基因编辑技术的历史</a:t>
            </a:r>
            <a:br>
              <a:rPr lang="en-US" altLang="zh-CN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503" t="813"/>
          <a:stretch>
            <a:fillRect/>
          </a:stretch>
        </p:blipFill>
        <p:spPr>
          <a:xfrm>
            <a:off x="2051685" y="771525"/>
            <a:ext cx="5243830" cy="41859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28995" y="1154430"/>
            <a:ext cx="1294765" cy="9258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Google Shape;411;p45"/>
          <p:cNvSpPr>
            <a:spLocks noGrp="1"/>
          </p:cNvSpPr>
          <p:nvPr/>
        </p:nvSpPr>
        <p:spPr bwMode="auto">
          <a:xfrm>
            <a:off x="6344920" y="2322830"/>
            <a:ext cx="2365375" cy="10839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RNA引导的核酸酶技术，具有易编程性和广泛适用性</a:t>
            </a:r>
            <a:br>
              <a:rPr lang="en-US" altLang="zh-CN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735" y="509270"/>
            <a:ext cx="4079240" cy="4303395"/>
          </a:xfrm>
          <a:prstGeom prst="rect">
            <a:avLst/>
          </a:prstGeom>
        </p:spPr>
      </p:pic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altLang="zh-CN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</a:rPr>
              <a:t>什么是</a:t>
            </a:r>
            <a:r>
              <a:rPr lang="en-US" altLang="zh-CN" sz="2000">
                <a:ea typeface="宋体" panose="02010600030101010101" pitchFamily="2" charset="-122"/>
              </a:rPr>
              <a:t>CRISPR-Cas9</a:t>
            </a:r>
            <a:r>
              <a:rPr lang="zh-CN" altLang="en-US" sz="2000">
                <a:ea typeface="宋体" panose="02010600030101010101" pitchFamily="2" charset="-122"/>
              </a:rPr>
              <a:t>基因编辑技术？</a:t>
            </a:r>
          </a:p>
        </p:txBody>
      </p:sp>
      <p:sp>
        <p:nvSpPr>
          <p:cNvPr id="2" name="矩形 1"/>
          <p:cNvSpPr/>
          <p:nvPr/>
        </p:nvSpPr>
        <p:spPr>
          <a:xfrm>
            <a:off x="213689" y="4592226"/>
            <a:ext cx="4375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Evolution and Ecology of CRISPR</a:t>
            </a:r>
          </a:p>
          <a:p>
            <a:r>
              <a:rPr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Edze</a:t>
            </a: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 R. </a:t>
            </a:r>
            <a:r>
              <a:rPr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Westra</a:t>
            </a: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, Andrea J. Dowling, Jenny M. </a:t>
            </a:r>
            <a:r>
              <a:rPr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Broniewski</a:t>
            </a: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Stineke</a:t>
            </a: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 van </a:t>
            </a:r>
            <a:r>
              <a:rPr lang="en-US" altLang="zh-CN" sz="800" dirty="0" err="1">
                <a:latin typeface="Arial" panose="020B0604020202020204" pitchFamily="34" charset="0"/>
                <a:cs typeface="Arial" panose="020B0604020202020204" pitchFamily="34" charset="0"/>
              </a:rPr>
              <a:t>Houte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Annual Review of Ecology, Evolution, and Systematics 2016 47:1, 307-331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11;p45"/>
          <p:cNvSpPr>
            <a:spLocks noGrp="1"/>
          </p:cNvSpPr>
          <p:nvPr/>
        </p:nvSpPr>
        <p:spPr bwMode="auto">
          <a:xfrm>
            <a:off x="422910" y="979805"/>
            <a:ext cx="4467225" cy="31438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algn="l">
              <a:defRPr/>
            </a:pPr>
            <a:r>
              <a:rPr lang="zh-CN" altLang="en-US" sz="2000">
                <a:ea typeface="宋体" panose="02010600030101010101" pitchFamily="2" charset="-122"/>
              </a:rPr>
              <a:t>CRISPR (clustered regularly interspaced short palindromic repeats)-Cas (CRISPR-associated) system是一种原核适应性免疫系统</a:t>
            </a:r>
          </a:p>
          <a:p>
            <a:pPr algn="l">
              <a:defRPr/>
            </a:pPr>
            <a:endParaRPr lang="zh-CN" altLang="en-US" sz="2000">
              <a:ea typeface="宋体" panose="02010600030101010101" pitchFamily="2" charset="-122"/>
            </a:endParaRPr>
          </a:p>
          <a:p>
            <a:pPr algn="l">
              <a:defRPr/>
            </a:pPr>
            <a:r>
              <a:rPr lang="zh-CN" altLang="en-US" sz="2000">
                <a:ea typeface="宋体" panose="02010600030101010101" pitchFamily="2" charset="-122"/>
              </a:rPr>
              <a:t>第一步：外源DNA俘获（adaption）</a:t>
            </a:r>
          </a:p>
          <a:p>
            <a:pPr algn="l">
              <a:defRPr/>
            </a:pPr>
            <a:endParaRPr lang="zh-CN" altLang="en-US" sz="2000">
              <a:ea typeface="宋体" panose="02010600030101010101" pitchFamily="2" charset="-122"/>
            </a:endParaRPr>
          </a:p>
          <a:p>
            <a:pPr algn="l">
              <a:defRPr/>
            </a:pPr>
            <a:r>
              <a:rPr lang="zh-CN" altLang="en-US" sz="2000">
                <a:ea typeface="宋体" panose="02010600030101010101" pitchFamily="2" charset="-122"/>
              </a:rPr>
              <a:t>第二步：cr</a:t>
            </a:r>
            <a:r>
              <a:rPr lang="en-US" altLang="zh-CN" sz="2000">
                <a:ea typeface="宋体" panose="02010600030101010101" pitchFamily="2" charset="-122"/>
              </a:rPr>
              <a:t>R</a:t>
            </a:r>
            <a:r>
              <a:rPr lang="zh-CN" altLang="en-US" sz="2000">
                <a:ea typeface="宋体" panose="02010600030101010101" pitchFamily="2" charset="-122"/>
              </a:rPr>
              <a:t>NA合成（expression）</a:t>
            </a:r>
          </a:p>
          <a:p>
            <a:pPr algn="l">
              <a:defRPr/>
            </a:pPr>
            <a:endParaRPr lang="zh-CN" altLang="en-US" sz="2000">
              <a:ea typeface="宋体" panose="02010600030101010101" pitchFamily="2" charset="-122"/>
            </a:endParaRPr>
          </a:p>
          <a:p>
            <a:pPr algn="l">
              <a:defRPr/>
            </a:pPr>
            <a:r>
              <a:rPr lang="zh-CN" altLang="en-US" sz="2000">
                <a:ea typeface="宋体" panose="02010600030101010101" pitchFamily="2" charset="-122"/>
              </a:rPr>
              <a:t>第三步：靶向干扰（interference）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80" y="2658110"/>
            <a:ext cx="3814445" cy="1940560"/>
          </a:xfrm>
          <a:prstGeom prst="rect">
            <a:avLst/>
          </a:prstGeom>
        </p:spPr>
      </p:pic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CRISPR-Cas9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基因编辑技术？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" y="1022985"/>
            <a:ext cx="4942205" cy="3647440"/>
          </a:xfrm>
          <a:prstGeom prst="rect">
            <a:avLst/>
          </a:prstGeom>
        </p:spPr>
      </p:pic>
      <p:pic>
        <p:nvPicPr>
          <p:cNvPr id="2" name="图片 2"/>
          <p:cNvPicPr>
            <a:picLocks noChangeAspect="1"/>
          </p:cNvPicPr>
          <p:nvPr/>
        </p:nvPicPr>
        <p:blipFill>
          <a:blip r:embed="rId4"/>
          <a:srcRect t="39560" r="2506" b="42024"/>
          <a:stretch>
            <a:fillRect/>
          </a:stretch>
        </p:blipFill>
        <p:spPr bwMode="auto">
          <a:xfrm>
            <a:off x="5023485" y="1022985"/>
            <a:ext cx="3977005" cy="79248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5023485" y="1657985"/>
            <a:ext cx="483235" cy="34734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08625" y="1059815"/>
            <a:ext cx="1440180" cy="720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140835" y="3364230"/>
            <a:ext cx="935990" cy="287655"/>
          </a:xfrm>
          <a:prstGeom prst="straightConnector1">
            <a:avLst/>
          </a:prstGeom>
          <a:ln>
            <a:solidFill>
              <a:srgbClr val="FF0000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98805" y="2658110"/>
            <a:ext cx="4424045" cy="7067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CRISPR-Cas9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基因编辑技术？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836295"/>
            <a:ext cx="6040755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411;p45"/>
          <p:cNvSpPr>
            <a:spLocks noGrp="1"/>
          </p:cNvSpPr>
          <p:nvPr>
            <p:ph type="title"/>
          </p:nvPr>
        </p:nvSpPr>
        <p:spPr bwMode="auto">
          <a:xfrm>
            <a:off x="311700" y="284482"/>
            <a:ext cx="8832300" cy="10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/>
            </a:pPr>
            <a:r>
              <a:rPr lang="en-US" sz="2000">
                <a:ea typeface="宋体" panose="02010600030101010101" pitchFamily="2" charset="-122"/>
              </a:rPr>
              <a:t>2 </a:t>
            </a:r>
            <a:r>
              <a:rPr lang="zh-CN" sz="2000">
                <a:ea typeface="宋体" panose="02010600030101010101" pitchFamily="2" charset="-122"/>
                <a:sym typeface="+mn-ea"/>
              </a:rPr>
              <a:t>什么是</a:t>
            </a:r>
            <a:r>
              <a:rPr lang="en-US" altLang="zh-CN" sz="2000">
                <a:ea typeface="宋体" panose="02010600030101010101" pitchFamily="2" charset="-122"/>
                <a:sym typeface="+mn-ea"/>
              </a:rPr>
              <a:t>CRISPR-Cas9</a:t>
            </a:r>
            <a:r>
              <a:rPr lang="zh-CN" altLang="en-US" sz="2000">
                <a:ea typeface="宋体" panose="02010600030101010101" pitchFamily="2" charset="-122"/>
                <a:sym typeface="+mn-ea"/>
              </a:rPr>
              <a:t>基因编辑技术？</a:t>
            </a:r>
            <a:br>
              <a:rPr lang="zh-CN" altLang="en-US" sz="2000">
                <a:ea typeface="宋体" panose="02010600030101010101" pitchFamily="2" charset="-122"/>
              </a:rPr>
            </a:b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836295"/>
            <a:ext cx="6347460" cy="39884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全屏显示(16:9)</PresentationFormat>
  <Paragraphs>40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Helvetica Neue</vt:lpstr>
      <vt:lpstr>Arial</vt:lpstr>
      <vt:lpstr>Simple Light</vt:lpstr>
      <vt:lpstr> CRISPR-Cas9 基因编辑技术</vt:lpstr>
      <vt:lpstr>PowerPoint 演示文稿</vt:lpstr>
      <vt:lpstr>2 什么是CRISPR-Cas9基因编辑技术？ </vt:lpstr>
      <vt:lpstr>2.1 基因编辑技术的历史 </vt:lpstr>
      <vt:lpstr>2.1 基因编辑技术的历史 </vt:lpstr>
      <vt:lpstr>2 什么是CRISPR-Cas9基因编辑技术？</vt:lpstr>
      <vt:lpstr>2 什么是CRISPR-Cas9基因编辑技术？ </vt:lpstr>
      <vt:lpstr>2 什么是CRISPR-Cas9基因编辑技术？ </vt:lpstr>
      <vt:lpstr>2 什么是CRISPR-Cas9基因编辑技术？ </vt:lpstr>
      <vt:lpstr>2 什么是CRISPR-Cas9基因编辑技术？ </vt:lpstr>
      <vt:lpstr>2 什么是CRISPR-Cas9基因编辑技术？ </vt:lpstr>
      <vt:lpstr>2 什么是CRISPR-Cas9基因编辑技术？ </vt:lpstr>
      <vt:lpstr>3 疑问：为何诺贝尔化学奖如此生物？ </vt:lpstr>
      <vt:lpstr>PowerPoint 演示文稿</vt:lpstr>
      <vt:lpstr>                  George Church            Jennifer Doudna              Feng Zhang         Emmanuelle Charpentier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natural strain variations to study microbe-drug interactions</dc:title>
  <dc:creator>Lenovo</dc:creator>
  <cp:lastModifiedBy>HuangSisi</cp:lastModifiedBy>
  <cp:revision>307</cp:revision>
  <dcterms:created xsi:type="dcterms:W3CDTF">2020-10-21T04:29:00Z</dcterms:created>
  <dcterms:modified xsi:type="dcterms:W3CDTF">2020-10-22T01:14:10Z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